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5"/>
  </p:notesMasterIdLst>
  <p:handoutMasterIdLst>
    <p:handoutMasterId r:id="rId36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88" r:id="rId32"/>
    <p:sldId id="290" r:id="rId33"/>
    <p:sldId id="291" r:id="rId34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49" autoAdjust="0"/>
    <p:restoredTop sz="94628" autoAdjust="0"/>
  </p:normalViewPr>
  <p:slideViewPr>
    <p:cSldViewPr>
      <p:cViewPr varScale="1">
        <p:scale>
          <a:sx n="110" d="100"/>
          <a:sy n="110" d="100"/>
        </p:scale>
        <p:origin x="176" y="7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11/3/17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3" Type="http://schemas.openxmlformats.org/officeDocument/2006/relationships/hyperlink" Target="https://www.tescotechsupport.com/feature/windows-10-runs-android-device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statista.com/statistics/266136/global-market-share-held-by-smartphone-operating-systems/" TargetMode="Externa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netmarketshare.com/operating-system-market-share.aspx?qprid=9&amp;qpcustomb=1&amp;qpsp=201&amp;qpnp=25&amp;qptimeframe=M" TargetMode="Externa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statista.com/statistics/276623/number-of-apps-available-in-leading-app-store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hyperlink" Target="http://opensignal.com/reports/2015/08/android-fragmentation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opensignal.com/reports/2015/08/android-fragmentation/" TargetMode="Externa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eveloper.android.com/about/dashboards/index.html" TargetMode="Externa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opensignal.com/reports/2015/08/android-fragmentation/" TargetMode="Externa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statista.com/statistics/276623/number-of-apps-available-in-leading-app-store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opensignal.com/reports/2015/08/android-fragmentation/" TargetMode="Externa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zdnet.com/article/windows-10-installed-base-hits-500-million/" TargetMode="External"/><Relationship Id="rId3" Type="http://schemas.openxmlformats.org/officeDocument/2006/relationships/hyperlink" Target="https://www.gartner.com/newsroom/id/3609817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pple.com/io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uglaize.oplin.org/content/coming-march-kindle-fire-android-device-class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75656" y="1327026"/>
            <a:ext cx="7488831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chemeClr val="bg1"/>
                </a:solidFill>
                <a:latin typeface="Arial Bold" pitchFamily="-72" charset="0"/>
              </a:rPr>
              <a:t>Building Modern Mobile Apps</a:t>
            </a:r>
            <a:endParaRPr lang="en-US" sz="4000" b="1" dirty="0">
              <a:solidFill>
                <a:schemeClr val="bg1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6016" y="2427734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Brent Edwards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Principal Lead Consultant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5536" y="2427734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Kevin Ford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Mobile Practice Lead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</a:t>
            </a:r>
          </a:p>
        </p:txBody>
      </p:sp>
      <p:pic>
        <p:nvPicPr>
          <p:cNvPr id="11266" name="Picture 2" descr="https://www.tescotechsupport.com/wp-content/uploads/2015/03/windows-10-convergence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19707"/>
            <a:ext cx="5105400" cy="28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https://www.tescotechsupport.com/feature/windows-10-runs-android-devices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5878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Worldwide Platform </a:t>
            </a:r>
            <a:r>
              <a:rPr lang="en-US" dirty="0"/>
              <a:t>Adoption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31640" y="4631479"/>
            <a:ext cx="5112568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https://www.statista.com/statistics/266136/global-market-share-held-by-smartphone-operating-systems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80" y="937099"/>
            <a:ext cx="5192241" cy="372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2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 Platform </a:t>
            </a:r>
            <a:r>
              <a:rPr lang="en-US" dirty="0"/>
              <a:t>Adoption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9512" y="4631479"/>
            <a:ext cx="6448439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https://</a:t>
            </a:r>
            <a:r>
              <a:rPr lang="en-US" sz="825" dirty="0" smtClean="0">
                <a:hlinkClick r:id="rId2"/>
              </a:rPr>
              <a:t>www.netmarketshare.com/operating-system-market-share.aspx?qprid=9&amp;qpcustomb=1&amp;qpsp=201&amp;qpnp=25&amp;qptimeframe=M</a:t>
            </a:r>
            <a:endParaRPr lang="en-US" sz="825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23" y="1462059"/>
            <a:ext cx="8756154" cy="22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Android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06426"/>
            <a:ext cx="8229600" cy="202997"/>
          </a:xfrm>
        </p:spPr>
        <p:txBody>
          <a:bodyPr>
            <a:normAutofit fontScale="70000" lnSpcReduction="20000"/>
          </a:bodyPr>
          <a:lstStyle/>
          <a:p>
            <a:pPr lvl="2"/>
            <a:r>
              <a:rPr lang="en-US" sz="1300" smtClean="0">
                <a:hlinkClick r:id="rId2"/>
              </a:rPr>
              <a:t>http</a:t>
            </a:r>
            <a:r>
              <a:rPr lang="en-US" sz="1300" dirty="0">
                <a:hlinkClick r:id="rId2"/>
              </a:rPr>
              <a:t>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/>
          </a:p>
        </p:txBody>
      </p:sp>
      <p:sp>
        <p:nvSpPr>
          <p:cNvPr id="6" name="Rectangle 5"/>
          <p:cNvSpPr/>
          <p:nvPr/>
        </p:nvSpPr>
        <p:spPr>
          <a:xfrm>
            <a:off x="470770" y="97155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56277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2153998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Size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" y="2742105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Version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989" y="333021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3918319"/>
            <a:ext cx="542377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2.8 </a:t>
            </a:r>
            <a:r>
              <a:rPr lang="en-US" dirty="0"/>
              <a:t>Million Apps in Play Store</a:t>
            </a:r>
          </a:p>
        </p:txBody>
      </p:sp>
    </p:spTree>
    <p:extLst>
      <p:ext uri="{BB962C8B-B14F-4D97-AF65-F5344CB8AC3E}">
        <p14:creationId xmlns:p14="http://schemas.microsoft.com/office/powerpoint/2010/main" val="41592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1" y="1015312"/>
            <a:ext cx="4686439" cy="361383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http://opensignal.com/reports/2015/08/android-fragmentation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7778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6" y="977796"/>
            <a:ext cx="4921389" cy="35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https://</a:t>
            </a:r>
            <a:r>
              <a:rPr lang="en-US" sz="825" dirty="0" smtClean="0">
                <a:hlinkClick r:id="rId2"/>
              </a:rPr>
              <a:t>developer.android.com/about/dashboards/index.html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916" y="1063229"/>
            <a:ext cx="5260826" cy="337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5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50" y="1428750"/>
            <a:ext cx="4870700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6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6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1" y="3305176"/>
            <a:ext cx="3925887" cy="1021556"/>
          </a:xfrm>
        </p:spPr>
        <p:txBody>
          <a:bodyPr/>
          <a:lstStyle/>
          <a:p>
            <a:r>
              <a:rPr lang="en-US" dirty="0"/>
              <a:t>Kevin Ford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081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@Bowman74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</a:t>
            </a:r>
            <a:r>
              <a:rPr lang="en-US" dirty="0" smtClean="0">
                <a:solidFill>
                  <a:srgbClr val="FF6600"/>
                </a:solidFill>
              </a:rPr>
              <a:t>windingroadway.blogspot.com</a:t>
            </a:r>
          </a:p>
          <a:p>
            <a:r>
              <a:rPr lang="en-US" dirty="0">
                <a:solidFill>
                  <a:srgbClr val="FF6600"/>
                </a:solidFill>
              </a:rPr>
              <a:t>https://github.com/Bowman74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139952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139952" y="3305176"/>
            <a:ext cx="4738935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Brent Edwards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18513"/>
            <a:ext cx="8229600" cy="380999"/>
          </a:xfrm>
        </p:spPr>
        <p:txBody>
          <a:bodyPr>
            <a:normAutofit fontScale="92500"/>
          </a:bodyPr>
          <a:lstStyle/>
          <a:p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://www.statista.com/statistics/276623/number-of-apps-available-in-leading-app-stores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7200" y="1064013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7" name="Rectangle 6"/>
          <p:cNvSpPr/>
          <p:nvPr/>
        </p:nvSpPr>
        <p:spPr>
          <a:xfrm>
            <a:off x="824630" y="1655237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2.2 </a:t>
            </a:r>
            <a:r>
              <a:rPr lang="en-US" dirty="0"/>
              <a:t>Million Apps in App Store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648733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Screen Sizes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830" y="3236840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anywhere close to Android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2419" y="382494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need a Mac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413054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Curated store requirements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2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Challenges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83" y="1428750"/>
            <a:ext cx="360063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8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1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4841" y="2266950"/>
            <a:ext cx="8229600" cy="338655"/>
          </a:xfrm>
        </p:spPr>
        <p:txBody>
          <a:bodyPr/>
          <a:lstStyle/>
          <a:p>
            <a:pPr marL="914400" lvl="2" indent="0">
              <a:buNone/>
            </a:pPr>
            <a:r>
              <a:rPr lang="en-US" sz="1300" dirty="0">
                <a:hlinkClick r:id="rId2"/>
              </a:rPr>
              <a:t>http://www.zdnet.com/article/windows-10-installed-base-hits-500-million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24841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Adoption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92271" y="165445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500 </a:t>
            </a:r>
            <a:r>
              <a:rPr lang="en-US" dirty="0"/>
              <a:t>Million Windows 10 </a:t>
            </a:r>
            <a:r>
              <a:rPr lang="en-US" dirty="0" smtClean="0"/>
              <a:t>monthly active devices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68471" y="2647950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However, Windows Phone is </a:t>
            </a:r>
            <a:r>
              <a:rPr lang="en-US" dirty="0" smtClean="0"/>
              <a:t>fading away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39241" y="3236057"/>
            <a:ext cx="4953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0.3% </a:t>
            </a:r>
            <a:r>
              <a:rPr lang="en-US" dirty="0"/>
              <a:t>Market Share in </a:t>
            </a:r>
            <a:r>
              <a:rPr lang="en-US" dirty="0" smtClean="0"/>
              <a:t>2016 Q4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9241" y="3867150"/>
            <a:ext cx="65855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300" dirty="0">
                <a:hlinkClick r:id="rId3"/>
              </a:rPr>
              <a:t>https://</a:t>
            </a:r>
            <a:r>
              <a:rPr lang="en-US" sz="1300" dirty="0" smtClean="0">
                <a:hlinkClick r:id="rId3"/>
              </a:rPr>
              <a:t>www.gartner.com/newsroom/id/3609817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7797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1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App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Technology Options</a:t>
            </a:r>
          </a:p>
          <a:p>
            <a:pPr lvl="1"/>
            <a:r>
              <a:rPr lang="en-US" dirty="0"/>
              <a:t>Mobile </a:t>
            </a:r>
            <a:r>
              <a:rPr lang="en-US" dirty="0" smtClean="0"/>
              <a:t>Web</a:t>
            </a:r>
            <a:endParaRPr lang="en-US" dirty="0"/>
          </a:p>
          <a:p>
            <a:pPr lvl="1"/>
            <a:r>
              <a:rPr lang="en-US" dirty="0" smtClean="0"/>
              <a:t>Fully Native</a:t>
            </a:r>
          </a:p>
          <a:p>
            <a:pPr lvl="1"/>
            <a:r>
              <a:rPr lang="en-US" dirty="0" smtClean="0"/>
              <a:t>Cross-platform solution</a:t>
            </a:r>
          </a:p>
          <a:p>
            <a:pPr lvl="2"/>
            <a:r>
              <a:rPr lang="en-US" dirty="0" err="1" smtClean="0"/>
              <a:t>Xamarin</a:t>
            </a:r>
            <a:endParaRPr lang="en-US" dirty="0" smtClean="0"/>
          </a:p>
          <a:p>
            <a:pPr lvl="2"/>
            <a:r>
              <a:rPr lang="en-US" dirty="0" smtClean="0"/>
              <a:t>Cordova</a:t>
            </a:r>
          </a:p>
          <a:p>
            <a:pPr lvl="1"/>
            <a:r>
              <a:rPr lang="en-US" dirty="0"/>
              <a:t>X-Platform App Builders (SFDC, </a:t>
            </a:r>
            <a:r>
              <a:rPr lang="en-US" dirty="0" err="1"/>
              <a:t>Kony</a:t>
            </a:r>
            <a:r>
              <a:rPr lang="en-US" dirty="0"/>
              <a:t>, IBM) and </a:t>
            </a:r>
            <a:r>
              <a:rPr lang="en-US" dirty="0" err="1"/>
              <a:t>mBaaS</a:t>
            </a:r>
            <a:r>
              <a:rPr lang="en-US" dirty="0"/>
              <a:t> (</a:t>
            </a:r>
            <a:r>
              <a:rPr lang="en-US" dirty="0" err="1"/>
              <a:t>Kidozen</a:t>
            </a:r>
            <a:r>
              <a:rPr lang="en-US" dirty="0"/>
              <a:t>, </a:t>
            </a:r>
            <a:r>
              <a:rPr lang="en-US" dirty="0" err="1"/>
              <a:t>Kinvey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Mobile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Already lots of experience with web</a:t>
            </a:r>
          </a:p>
          <a:p>
            <a:pPr lvl="1"/>
            <a:r>
              <a:rPr lang="en-US" dirty="0" smtClean="0"/>
              <a:t>Can reuse all code</a:t>
            </a:r>
          </a:p>
          <a:p>
            <a:pPr lvl="1"/>
            <a:r>
              <a:rPr lang="en-US" dirty="0" smtClean="0"/>
              <a:t>Fast development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native look-and-feel out of the box</a:t>
            </a:r>
          </a:p>
          <a:p>
            <a:pPr lvl="1"/>
            <a:r>
              <a:rPr lang="en-US" dirty="0" smtClean="0"/>
              <a:t>Difficulty working with platform hardware / filesystem</a:t>
            </a:r>
          </a:p>
          <a:p>
            <a:pPr lvl="1"/>
            <a:r>
              <a:rPr lang="en-US" dirty="0" smtClean="0"/>
              <a:t>Offline difficulties</a:t>
            </a:r>
          </a:p>
          <a:p>
            <a:pPr lvl="1"/>
            <a:r>
              <a:rPr lang="en-US" dirty="0" smtClean="0"/>
              <a:t>Client side performance of CPU intensive tasks</a:t>
            </a:r>
          </a:p>
        </p:txBody>
      </p:sp>
    </p:spTree>
    <p:extLst>
      <p:ext uri="{BB962C8B-B14F-4D97-AF65-F5344CB8AC3E}">
        <p14:creationId xmlns:p14="http://schemas.microsoft.com/office/powerpoint/2010/main" val="19092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Fully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Build apps as each platform intends</a:t>
            </a:r>
          </a:p>
          <a:p>
            <a:pPr lvl="1"/>
            <a:r>
              <a:rPr lang="en-US" dirty="0" smtClean="0"/>
              <a:t>High performance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X-Platform code re-use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5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</a:t>
            </a:r>
            <a:r>
              <a:rPr lang="en-US" dirty="0" smtClean="0"/>
              <a:t>React 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Builds on JavaScript knowledge</a:t>
            </a:r>
            <a:endParaRPr lang="en-US" dirty="0"/>
          </a:p>
          <a:p>
            <a:pPr lvl="1"/>
            <a:r>
              <a:rPr lang="en-US" dirty="0" smtClean="0"/>
              <a:t>Fast development</a:t>
            </a:r>
          </a:p>
          <a:p>
            <a:pPr lvl="1"/>
            <a:r>
              <a:rPr lang="en-US" dirty="0" smtClean="0"/>
              <a:t>Native UIs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UI Compromises</a:t>
            </a:r>
          </a:p>
          <a:p>
            <a:pPr lvl="1"/>
            <a:r>
              <a:rPr lang="en-US" dirty="0" smtClean="0"/>
              <a:t>May need native coding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2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Pros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Can re-use UI code</a:t>
            </a:r>
          </a:p>
          <a:p>
            <a:pPr lvl="1"/>
            <a:r>
              <a:rPr lang="en-US" dirty="0" smtClean="0"/>
              <a:t>Some abstraction from platforms APIs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Still need </a:t>
            </a:r>
            <a:r>
              <a:rPr lang="en-US" dirty="0"/>
              <a:t>Windows and Mac machines to </a:t>
            </a:r>
            <a:r>
              <a:rPr lang="en-US" dirty="0" smtClean="0"/>
              <a:t>build</a:t>
            </a:r>
          </a:p>
          <a:p>
            <a:pPr lvl="1"/>
            <a:r>
              <a:rPr lang="en-US" dirty="0" smtClean="0"/>
              <a:t>UI compromises</a:t>
            </a:r>
          </a:p>
          <a:p>
            <a:pPr lvl="1"/>
            <a:r>
              <a:rPr lang="en-US" dirty="0" smtClean="0"/>
              <a:t>Performance in some situations</a:t>
            </a:r>
          </a:p>
        </p:txBody>
      </p:sp>
    </p:spTree>
    <p:extLst>
      <p:ext uri="{BB962C8B-B14F-4D97-AF65-F5344CB8AC3E}">
        <p14:creationId xmlns:p14="http://schemas.microsoft.com/office/powerpoint/2010/main" val="313514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 Option: </a:t>
            </a:r>
            <a:r>
              <a:rPr lang="en-US" dirty="0" err="1"/>
              <a:t>Xamarin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Moderate code re-use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Can’t re-use UI or platform API code</a:t>
            </a:r>
          </a:p>
          <a:p>
            <a:pPr lvl="1"/>
            <a:r>
              <a:rPr lang="en-US" strike="sngStrike" dirty="0" smtClean="0"/>
              <a:t>Requires expensive license</a:t>
            </a:r>
            <a:r>
              <a:rPr lang="en-US" dirty="0" smtClean="0"/>
              <a:t> Not Anymore!</a:t>
            </a:r>
            <a:endParaRPr lang="en-US" strike="sngStrike" dirty="0" smtClean="0"/>
          </a:p>
          <a:p>
            <a:pPr lvl="1"/>
            <a:r>
              <a:rPr lang="en-US" dirty="0" smtClean="0"/>
              <a:t>Need Windows and Mac machines to build, edit UI</a:t>
            </a:r>
          </a:p>
          <a:p>
            <a:pPr lvl="1"/>
            <a:r>
              <a:rPr lang="en-US" dirty="0" smtClean="0"/>
              <a:t>Need to know all platform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2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Native Technologies</a:t>
            </a:r>
          </a:p>
          <a:p>
            <a:pPr lvl="1"/>
            <a:r>
              <a:rPr lang="en-US" dirty="0" smtClean="0"/>
              <a:t>UWP</a:t>
            </a:r>
          </a:p>
          <a:p>
            <a:pPr lvl="1"/>
            <a:r>
              <a:rPr lang="en-US" dirty="0" smtClean="0"/>
              <a:t>Swift</a:t>
            </a:r>
          </a:p>
          <a:p>
            <a:pPr lvl="1"/>
            <a:r>
              <a:rPr lang="en-US" dirty="0" smtClean="0"/>
              <a:t>Android Studio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UI Abstractions</a:t>
            </a:r>
          </a:p>
          <a:p>
            <a:pPr lvl="1"/>
            <a:r>
              <a:rPr lang="en-US" dirty="0" smtClean="0"/>
              <a:t>React Native</a:t>
            </a:r>
          </a:p>
          <a:p>
            <a:pPr lvl="1"/>
            <a:r>
              <a:rPr lang="en-US" dirty="0" err="1" smtClean="0"/>
              <a:t>Xamarin.Forms</a:t>
            </a:r>
            <a:endParaRPr lang="en-US" dirty="0" smtClean="0"/>
          </a:p>
          <a:p>
            <a:r>
              <a:rPr lang="en-US" dirty="0" smtClean="0"/>
              <a:t>Near Native Development</a:t>
            </a:r>
          </a:p>
          <a:p>
            <a:pPr lvl="1"/>
            <a:r>
              <a:rPr lang="en-US" dirty="0" err="1" smtClean="0"/>
              <a:t>Xamarin</a:t>
            </a:r>
            <a:endParaRPr lang="en-US" dirty="0" smtClean="0"/>
          </a:p>
          <a:p>
            <a:r>
              <a:rPr lang="en-US" smtClean="0"/>
              <a:t>Wrapping </a:t>
            </a:r>
            <a:r>
              <a:rPr lang="en-US" dirty="0" smtClean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8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Goals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4287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 several ways to do mobile development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4" y="2080207"/>
            <a:ext cx="8211065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topic will start high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735" y="2747459"/>
            <a:ext cx="8211064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 the seed of </a:t>
            </a:r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3411079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to you to water it!</a:t>
            </a:r>
          </a:p>
        </p:txBody>
      </p:sp>
    </p:spTree>
    <p:extLst>
      <p:ext uri="{BB962C8B-B14F-4D97-AF65-F5344CB8AC3E}">
        <p14:creationId xmlns:p14="http://schemas.microsoft.com/office/powerpoint/2010/main" val="334154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a modern mobile app?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Mobile App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85933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Modern Mobile App will…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1737390"/>
            <a:ext cx="7848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on user’s device(s)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5399" y="2404642"/>
            <a:ext cx="739139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matter what that device/platform is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3068262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Securely store data in the cloud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198" y="3731882"/>
            <a:ext cx="78485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 kind to user’s data plan</a:t>
            </a:r>
          </a:p>
        </p:txBody>
      </p:sp>
    </p:spTree>
    <p:extLst>
      <p:ext uri="{BB962C8B-B14F-4D97-AF65-F5344CB8AC3E}">
        <p14:creationId xmlns:p14="http://schemas.microsoft.com/office/powerpoint/2010/main" val="410520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Mobile players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7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http://www.apple.com/ios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grpSp>
        <p:nvGrpSpPr>
          <p:cNvPr id="7" name="Group 6"/>
          <p:cNvGrpSpPr/>
          <p:nvPr/>
        </p:nvGrpSpPr>
        <p:grpSpPr>
          <a:xfrm>
            <a:off x="1427121" y="1237118"/>
            <a:ext cx="6289758" cy="3271481"/>
            <a:chOff x="990600" y="1237118"/>
            <a:chExt cx="6289758" cy="32714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643" y="1237118"/>
              <a:ext cx="5416715" cy="32714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2724150"/>
              <a:ext cx="1284344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3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</a:t>
            </a:r>
            <a:r>
              <a:rPr lang="en-US" sz="825" dirty="0" smtClean="0">
                <a:hlinkClick r:id="rId2"/>
              </a:rPr>
              <a:t>www.auglaize.oplin.org/content/coming-march-kindle-fire-android-device-classes</a:t>
            </a:r>
            <a:endParaRPr lang="en-US" sz="825" dirty="0"/>
          </a:p>
        </p:txBody>
      </p:sp>
      <p:grpSp>
        <p:nvGrpSpPr>
          <p:cNvPr id="4" name="Group 3"/>
          <p:cNvGrpSpPr/>
          <p:nvPr/>
        </p:nvGrpSpPr>
        <p:grpSpPr>
          <a:xfrm>
            <a:off x="1399778" y="879996"/>
            <a:ext cx="6344444" cy="3681280"/>
            <a:chOff x="762000" y="879996"/>
            <a:chExt cx="6344444" cy="3681280"/>
          </a:xfrm>
        </p:grpSpPr>
        <p:pic>
          <p:nvPicPr>
            <p:cNvPr id="3074" name="Picture 2" descr="http://www.auglaize.oplin.org/sites/default/files/images/Android%20devic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557" y="879996"/>
              <a:ext cx="5068887" cy="368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ecx.images-amazon.com/images/I/81jMWseOH9L._SL1500_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952750"/>
              <a:ext cx="1382326" cy="138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9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3273</TotalTime>
  <Words>477</Words>
  <Application>Microsoft Macintosh PowerPoint</Application>
  <PresentationFormat>On-screen Show (16:9)</PresentationFormat>
  <Paragraphs>148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Bold</vt:lpstr>
      <vt:lpstr>Calibri</vt:lpstr>
      <vt:lpstr>ＭＳ Ｐゴシック</vt:lpstr>
      <vt:lpstr>Times New Roman</vt:lpstr>
      <vt:lpstr>Visual Studio Live! New York 2015</vt:lpstr>
      <vt:lpstr>Live! 360 2016</vt:lpstr>
      <vt:lpstr>PowerPoint Presentation</vt:lpstr>
      <vt:lpstr>Kevin Ford</vt:lpstr>
      <vt:lpstr>Mobile Tasks Source Code</vt:lpstr>
      <vt:lpstr>Today’s Goals</vt:lpstr>
      <vt:lpstr>What is a modern mobile app?</vt:lpstr>
      <vt:lpstr>Modern Mobile App</vt:lpstr>
      <vt:lpstr>Major Mobile players</vt:lpstr>
      <vt:lpstr>iOS</vt:lpstr>
      <vt:lpstr>Android</vt:lpstr>
      <vt:lpstr>Windows</vt:lpstr>
      <vt:lpstr>Worldwide Platform Adoption</vt:lpstr>
      <vt:lpstr>US Platform Adoption</vt:lpstr>
      <vt:lpstr>Android</vt:lpstr>
      <vt:lpstr>Android Challenges</vt:lpstr>
      <vt:lpstr>Android Fragmentation</vt:lpstr>
      <vt:lpstr>Android Fragmentation</vt:lpstr>
      <vt:lpstr>Android Fragmentation</vt:lpstr>
      <vt:lpstr>Android Fragmentation</vt:lpstr>
      <vt:lpstr>iOS</vt:lpstr>
      <vt:lpstr>iOS Challenges</vt:lpstr>
      <vt:lpstr>iOS Challenges</vt:lpstr>
      <vt:lpstr>Windows</vt:lpstr>
      <vt:lpstr>Windows Challenges</vt:lpstr>
      <vt:lpstr>Development</vt:lpstr>
      <vt:lpstr>Client App Options</vt:lpstr>
      <vt:lpstr>Tech Option: Mobile Web</vt:lpstr>
      <vt:lpstr>Tech Option: Fully Native</vt:lpstr>
      <vt:lpstr>Tech Option: React Native</vt:lpstr>
      <vt:lpstr>Tech Option: Xamarin.Forms</vt:lpstr>
      <vt:lpstr>Tech Option: Xamarin Platform</vt:lpstr>
      <vt:lpstr>Today’s Agenda</vt:lpstr>
      <vt:lpstr>Questions?</vt:lpstr>
    </vt:vector>
  </TitlesOfParts>
  <Company>1105 Media Inc.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159</cp:revision>
  <dcterms:created xsi:type="dcterms:W3CDTF">2012-12-07T00:48:42Z</dcterms:created>
  <dcterms:modified xsi:type="dcterms:W3CDTF">2017-11-04T01:39:23Z</dcterms:modified>
</cp:coreProperties>
</file>